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5"/>
  </p:notesMasterIdLst>
  <p:sldIdLst>
    <p:sldId id="256" r:id="rId2"/>
    <p:sldId id="264" r:id="rId3"/>
    <p:sldId id="265" r:id="rId4"/>
    <p:sldId id="268" r:id="rId5"/>
    <p:sldId id="272" r:id="rId6"/>
    <p:sldId id="258" r:id="rId7"/>
    <p:sldId id="269" r:id="rId8"/>
    <p:sldId id="259" r:id="rId9"/>
    <p:sldId id="261" r:id="rId10"/>
    <p:sldId id="262" r:id="rId11"/>
    <p:sldId id="263"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7111"/>
  </p:normalViewPr>
  <p:slideViewPr>
    <p:cSldViewPr snapToGrid="0" snapToObjects="1">
      <p:cViewPr>
        <p:scale>
          <a:sx n="112" d="100"/>
          <a:sy n="112" d="100"/>
        </p:scale>
        <p:origin x="5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88CBA-6E35-DA45-8186-B905B6C46529}" type="datetimeFigureOut">
              <a:rPr lang="en-US" smtClean="0"/>
              <a:t>4/17/18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69272-41BE-9D48-9387-4FF8FF4DF2C0}" type="slidenum">
              <a:rPr lang="en-US" smtClean="0"/>
              <a:t>‹#›</a:t>
            </a:fld>
            <a:endParaRPr lang="en-US"/>
          </a:p>
        </p:txBody>
      </p:sp>
    </p:spTree>
    <p:extLst>
      <p:ext uri="{BB962C8B-B14F-4D97-AF65-F5344CB8AC3E}">
        <p14:creationId xmlns:p14="http://schemas.microsoft.com/office/powerpoint/2010/main" val="16815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69272-41BE-9D48-9387-4FF8FF4DF2C0}" type="slidenum">
              <a:rPr lang="en-US" smtClean="0"/>
              <a:t>1</a:t>
            </a:fld>
            <a:endParaRPr lang="en-US"/>
          </a:p>
        </p:txBody>
      </p:sp>
    </p:spTree>
    <p:extLst>
      <p:ext uri="{BB962C8B-B14F-4D97-AF65-F5344CB8AC3E}">
        <p14:creationId xmlns:p14="http://schemas.microsoft.com/office/powerpoint/2010/main" val="684310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69272-41BE-9D48-9387-4FF8FF4DF2C0}" type="slidenum">
              <a:rPr lang="en-US" smtClean="0"/>
              <a:t>2</a:t>
            </a:fld>
            <a:endParaRPr lang="en-US"/>
          </a:p>
        </p:txBody>
      </p:sp>
    </p:spTree>
    <p:extLst>
      <p:ext uri="{BB962C8B-B14F-4D97-AF65-F5344CB8AC3E}">
        <p14:creationId xmlns:p14="http://schemas.microsoft.com/office/powerpoint/2010/main" val="145045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在大中型分布式系统中，通常系统很多依赖。在高并发访问下</a:t>
            </a:r>
            <a:r>
              <a:rPr lang="en-US" altLang="zh-CN" dirty="0" smtClean="0"/>
              <a:t>,</a:t>
            </a:r>
            <a:r>
              <a:rPr lang="zh-CN" altLang="en-US" dirty="0" smtClean="0"/>
              <a:t>这些依赖的稳定性与否对系统的影响非常大</a:t>
            </a:r>
            <a:r>
              <a:rPr lang="en-US" altLang="zh-CN" dirty="0" smtClean="0"/>
              <a:t>,</a:t>
            </a:r>
            <a:r>
              <a:rPr lang="zh-CN" altLang="en-US" dirty="0" smtClean="0"/>
              <a:t>但是依赖有很多不可控问题</a:t>
            </a:r>
            <a:r>
              <a:rPr lang="en-US" altLang="zh-CN" dirty="0" smtClean="0"/>
              <a:t>:</a:t>
            </a:r>
            <a:r>
              <a:rPr lang="zh-CN" altLang="en-US" dirty="0" smtClean="0"/>
              <a:t>如网络连接缓慢，资源繁忙，暂时不可用，服务脱机等。在复杂的分布式架构的应用程序有很多的依赖，都会不可避免地在某些时候失败。高并发的依赖失败时如果没有隔离措施，当前应用服务就有被拖垮的风险。一般来说，随着服务依赖数量的变多，服务不稳定的概率会成指数性提高。</a:t>
            </a:r>
            <a:endParaRPr lang="en-US" dirty="0"/>
          </a:p>
        </p:txBody>
      </p:sp>
      <p:sp>
        <p:nvSpPr>
          <p:cNvPr id="4" name="Slide Number Placeholder 3"/>
          <p:cNvSpPr>
            <a:spLocks noGrp="1"/>
          </p:cNvSpPr>
          <p:nvPr>
            <p:ph type="sldNum" sz="quarter" idx="10"/>
          </p:nvPr>
        </p:nvSpPr>
        <p:spPr/>
        <p:txBody>
          <a:bodyPr/>
          <a:lstStyle/>
          <a:p>
            <a:fld id="{17769272-41BE-9D48-9387-4FF8FF4DF2C0}" type="slidenum">
              <a:rPr lang="en-US" smtClean="0"/>
              <a:t>3</a:t>
            </a:fld>
            <a:endParaRPr lang="en-US"/>
          </a:p>
        </p:txBody>
      </p:sp>
    </p:spTree>
    <p:extLst>
      <p:ext uri="{BB962C8B-B14F-4D97-AF65-F5344CB8AC3E}">
        <p14:creationId xmlns:p14="http://schemas.microsoft.com/office/powerpoint/2010/main" val="31211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线程隔离的优点</a:t>
            </a:r>
            <a:r>
              <a:rPr lang="en-US" altLang="zh-CN" dirty="0" smtClean="0"/>
              <a:t>:</a:t>
            </a:r>
            <a:br>
              <a:rPr lang="en-US" altLang="zh-CN" dirty="0" smtClean="0"/>
            </a:br>
            <a:r>
              <a:rPr lang="en-US" altLang="zh-CN" dirty="0" smtClean="0"/>
              <a:t>[1]:</a:t>
            </a:r>
            <a:r>
              <a:rPr lang="zh-CN" altLang="en-US" dirty="0" smtClean="0"/>
              <a:t>应用程序会被完全保护起来，即使依赖的一个服务的线程池满了，也不会影响到应用程序的其他部分。</a:t>
            </a:r>
            <a:br>
              <a:rPr lang="zh-CN" altLang="en-US" dirty="0" smtClean="0"/>
            </a:br>
            <a:r>
              <a:rPr lang="en-US" altLang="zh-CN" dirty="0" smtClean="0"/>
              <a:t>[2]:</a:t>
            </a:r>
            <a:r>
              <a:rPr lang="zh-CN" altLang="en-US" dirty="0" smtClean="0"/>
              <a:t>我们给应用程序引入一个新的风险较低的客户端</a:t>
            </a:r>
            <a:r>
              <a:rPr lang="en-US" altLang="zh-CN" dirty="0" smtClean="0"/>
              <a:t>lib</a:t>
            </a:r>
            <a:r>
              <a:rPr lang="zh-CN" altLang="en-US" dirty="0" smtClean="0"/>
              <a:t>的时候，如果发生问题，也是在本</a:t>
            </a:r>
            <a:r>
              <a:rPr lang="en-US" altLang="zh-CN" dirty="0" smtClean="0"/>
              <a:t>lib</a:t>
            </a:r>
            <a:r>
              <a:rPr lang="zh-CN" altLang="en-US" dirty="0" smtClean="0"/>
              <a:t>中，并不会影响到其他内容，因此我们可以大胆的引入新</a:t>
            </a:r>
            <a:r>
              <a:rPr lang="en-US" altLang="zh-CN" dirty="0" smtClean="0"/>
              <a:t>lib</a:t>
            </a:r>
            <a:r>
              <a:rPr lang="zh-CN" altLang="en-US" dirty="0" smtClean="0"/>
              <a:t>库。</a:t>
            </a:r>
            <a:br>
              <a:rPr lang="zh-CN" altLang="en-US" dirty="0" smtClean="0"/>
            </a:br>
            <a:r>
              <a:rPr lang="en-US" altLang="zh-CN" dirty="0" smtClean="0"/>
              <a:t>[3]:</a:t>
            </a:r>
            <a:r>
              <a:rPr lang="zh-CN" altLang="en-US" dirty="0" smtClean="0"/>
              <a:t>当依赖的一个失败的服务恢复正常时，应用程序会立即恢复正常的性能。</a:t>
            </a:r>
            <a:br>
              <a:rPr lang="zh-CN" altLang="en-US" dirty="0" smtClean="0"/>
            </a:br>
            <a:r>
              <a:rPr lang="en-US" altLang="zh-CN" dirty="0" smtClean="0"/>
              <a:t>[4]:</a:t>
            </a:r>
            <a:r>
              <a:rPr lang="zh-CN" altLang="en-US" dirty="0" smtClean="0"/>
              <a:t>如果我们的应用程序一些参数配置错误了，线程池的运行状况将会很快显示出来，比如延迟、超时、拒绝等。同时可以通过动态属性实时执行来处理纠正错误的参数配置。</a:t>
            </a:r>
            <a:br>
              <a:rPr lang="zh-CN" altLang="en-US" dirty="0" smtClean="0"/>
            </a:br>
            <a:r>
              <a:rPr lang="en-US" altLang="zh-CN" dirty="0" smtClean="0"/>
              <a:t>[5]:</a:t>
            </a:r>
            <a:r>
              <a:rPr lang="zh-CN" altLang="en-US" dirty="0" smtClean="0"/>
              <a:t>如果服务的性能有变化，从而需要调整，比如增加或者减少超时时间，更改重试次数，就可以通过线程池指标动态属性修改，而且不会影响到其他调用请求。</a:t>
            </a:r>
            <a:br>
              <a:rPr lang="zh-CN" altLang="en-US" dirty="0" smtClean="0"/>
            </a:br>
            <a:r>
              <a:rPr lang="en-US" altLang="zh-CN" dirty="0" smtClean="0"/>
              <a:t>[6]:</a:t>
            </a:r>
            <a:r>
              <a:rPr lang="zh-CN" altLang="en-US" dirty="0" smtClean="0"/>
              <a:t>除了隔离优势外，</a:t>
            </a:r>
            <a:r>
              <a:rPr lang="en-US" altLang="zh-CN" dirty="0" err="1" smtClean="0"/>
              <a:t>hystrix</a:t>
            </a:r>
            <a:r>
              <a:rPr lang="zh-CN" altLang="en-US" dirty="0" smtClean="0"/>
              <a:t>拥有专门的线程池可提供内置的并发功能，使得可以在同步调用之上构建异步的外观模式，这样就可以很方便的做异步编程（</a:t>
            </a:r>
            <a:r>
              <a:rPr lang="en-US" altLang="zh-CN" dirty="0" err="1" smtClean="0"/>
              <a:t>Hystrix</a:t>
            </a:r>
            <a:r>
              <a:rPr lang="zh-CN" altLang="en-US" dirty="0" smtClean="0"/>
              <a:t>引入了</a:t>
            </a:r>
            <a:r>
              <a:rPr lang="en-US" altLang="zh-CN" dirty="0" err="1" smtClean="0"/>
              <a:t>Rxjava</a:t>
            </a:r>
            <a:r>
              <a:rPr lang="zh-CN" altLang="en-US" dirty="0" smtClean="0"/>
              <a:t>异步框架）。</a:t>
            </a:r>
          </a:p>
          <a:p>
            <a:r>
              <a:rPr lang="zh-CN" altLang="en-US" b="1" dirty="0" smtClean="0"/>
              <a:t>尽管线程池提供了线程隔离，我们的客户端底层代码也必须要有超时设置，不能无限制的阻塞以致线程池一直饱和。</a:t>
            </a:r>
          </a:p>
          <a:p>
            <a:r>
              <a:rPr lang="zh-CN" altLang="en-US" dirty="0" smtClean="0"/>
              <a:t>线程隔离的缺点</a:t>
            </a:r>
            <a:r>
              <a:rPr lang="en-US" altLang="zh-CN" dirty="0" smtClean="0"/>
              <a:t>:</a:t>
            </a:r>
            <a:br>
              <a:rPr lang="en-US" altLang="zh-CN" dirty="0" smtClean="0"/>
            </a:br>
            <a:r>
              <a:rPr lang="en-US" altLang="zh-CN" dirty="0" smtClean="0"/>
              <a:t>[1]:</a:t>
            </a:r>
            <a:r>
              <a:rPr lang="zh-CN" altLang="en-US" dirty="0" smtClean="0"/>
              <a:t>线程池的主要缺点就是它增加了计算的开销，每个业务请求（被包装成命令）在执行的时候，会涉及到请求排队，调度和上下文切换。不过</a:t>
            </a:r>
            <a:r>
              <a:rPr lang="en-US" altLang="zh-CN" dirty="0" smtClean="0"/>
              <a:t>Netflix</a:t>
            </a:r>
            <a:r>
              <a:rPr lang="zh-CN" altLang="en-US" dirty="0" smtClean="0"/>
              <a:t>公司内部认为线程隔离开销足够小，不会产生重大的成本或性能的影响。</a:t>
            </a:r>
          </a:p>
          <a:p>
            <a:endParaRPr lang="en-US" dirty="0"/>
          </a:p>
        </p:txBody>
      </p:sp>
      <p:sp>
        <p:nvSpPr>
          <p:cNvPr id="4" name="Slide Number Placeholder 3"/>
          <p:cNvSpPr>
            <a:spLocks noGrp="1"/>
          </p:cNvSpPr>
          <p:nvPr>
            <p:ph type="sldNum" sz="quarter" idx="10"/>
          </p:nvPr>
        </p:nvSpPr>
        <p:spPr/>
        <p:txBody>
          <a:bodyPr/>
          <a:lstStyle/>
          <a:p>
            <a:fld id="{17769272-41BE-9D48-9387-4FF8FF4DF2C0}" type="slidenum">
              <a:rPr lang="en-US" smtClean="0"/>
              <a:t>6</a:t>
            </a:fld>
            <a:endParaRPr lang="en-US"/>
          </a:p>
        </p:txBody>
      </p:sp>
    </p:spTree>
    <p:extLst>
      <p:ext uri="{BB962C8B-B14F-4D97-AF65-F5344CB8AC3E}">
        <p14:creationId xmlns:p14="http://schemas.microsoft.com/office/powerpoint/2010/main" val="123380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信号量隔离的方式是限制了总的并发数，每一次请求过来，请求线程和调用依赖服务的线程是同一个线程，那么如果不涉及远程</a:t>
            </a:r>
            <a:r>
              <a:rPr lang="en-US" altLang="zh-CN" dirty="0" smtClean="0"/>
              <a:t>RPC</a:t>
            </a:r>
            <a:r>
              <a:rPr lang="zh-CN" altLang="en-US" dirty="0" smtClean="0"/>
              <a:t>调用（没有网络开销）则使用信号量来隔离，更为轻量，开销更小。</a:t>
            </a:r>
            <a:endParaRPr lang="en-US" dirty="0"/>
          </a:p>
        </p:txBody>
      </p:sp>
      <p:sp>
        <p:nvSpPr>
          <p:cNvPr id="4" name="Slide Number Placeholder 3"/>
          <p:cNvSpPr>
            <a:spLocks noGrp="1"/>
          </p:cNvSpPr>
          <p:nvPr>
            <p:ph type="sldNum" sz="quarter" idx="10"/>
          </p:nvPr>
        </p:nvSpPr>
        <p:spPr/>
        <p:txBody>
          <a:bodyPr/>
          <a:lstStyle/>
          <a:p>
            <a:fld id="{17769272-41BE-9D48-9387-4FF8FF4DF2C0}" type="slidenum">
              <a:rPr lang="en-US" smtClean="0"/>
              <a:t>7</a:t>
            </a:fld>
            <a:endParaRPr lang="en-US"/>
          </a:p>
        </p:txBody>
      </p:sp>
    </p:spTree>
    <p:extLst>
      <p:ext uri="{BB962C8B-B14F-4D97-AF65-F5344CB8AC3E}">
        <p14:creationId xmlns:p14="http://schemas.microsoft.com/office/powerpoint/2010/main" val="784929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smtClean="0">
                <a:effectLst/>
              </a:rPr>
              <a:t>流程说明</a:t>
            </a:r>
            <a:r>
              <a:rPr lang="en-US" altLang="zh-CN" b="1" dirty="0" smtClean="0">
                <a:effectLst/>
              </a:rPr>
              <a:t>:</a:t>
            </a:r>
          </a:p>
          <a:p>
            <a:r>
              <a:rPr lang="zh-CN" altLang="en-US" dirty="0" smtClean="0">
                <a:effectLst/>
              </a:rPr>
              <a:t>每次调用创建一个新的</a:t>
            </a:r>
            <a:r>
              <a:rPr lang="en-US" altLang="zh-CN" dirty="0" err="1" smtClean="0">
                <a:effectLst/>
              </a:rPr>
              <a:t>HystrixCommand</a:t>
            </a:r>
            <a:r>
              <a:rPr lang="en-US" altLang="zh-CN" dirty="0" smtClean="0">
                <a:effectLst/>
              </a:rPr>
              <a:t>,</a:t>
            </a:r>
            <a:r>
              <a:rPr lang="zh-CN" altLang="en-US" dirty="0" smtClean="0">
                <a:effectLst/>
              </a:rPr>
              <a:t>把依赖调用封装在</a:t>
            </a:r>
            <a:r>
              <a:rPr lang="en-US" altLang="zh-CN" dirty="0" smtClean="0">
                <a:effectLst/>
              </a:rPr>
              <a:t>run()</a:t>
            </a:r>
            <a:r>
              <a:rPr lang="zh-CN" altLang="en-US" dirty="0" smtClean="0">
                <a:effectLst/>
              </a:rPr>
              <a:t>方法中</a:t>
            </a:r>
            <a:r>
              <a:rPr lang="en-US" altLang="zh-CN" dirty="0" smtClean="0">
                <a:effectLst/>
              </a:rPr>
              <a:t>.</a:t>
            </a:r>
          </a:p>
          <a:p>
            <a:r>
              <a:rPr lang="zh-CN" altLang="en-US" dirty="0" smtClean="0">
                <a:effectLst/>
              </a:rPr>
              <a:t>执行</a:t>
            </a:r>
            <a:r>
              <a:rPr lang="en-US" altLang="zh-CN" dirty="0" smtClean="0">
                <a:effectLst/>
              </a:rPr>
              <a:t>execute()/queue</a:t>
            </a:r>
            <a:r>
              <a:rPr lang="zh-CN" altLang="en-US" dirty="0" smtClean="0">
                <a:effectLst/>
              </a:rPr>
              <a:t>做同步或异步调用</a:t>
            </a:r>
            <a:r>
              <a:rPr lang="en-US" altLang="zh-CN" dirty="0" smtClean="0">
                <a:effectLst/>
              </a:rPr>
              <a:t>.</a:t>
            </a:r>
          </a:p>
          <a:p>
            <a:r>
              <a:rPr lang="zh-CN" altLang="en-US" dirty="0" smtClean="0">
                <a:effectLst/>
              </a:rPr>
              <a:t>是否开启请求缓存，如果开启了，并且如果缓存中对请求的响应可用，则此缓存响应将立即以“</a:t>
            </a:r>
            <a:r>
              <a:rPr lang="en-US" altLang="zh-CN" sz="1200" kern="1200" dirty="0" smtClean="0">
                <a:solidFill>
                  <a:schemeClr val="tx1"/>
                </a:solidFill>
                <a:effectLst/>
                <a:latin typeface="+mn-lt"/>
                <a:ea typeface="+mn-ea"/>
                <a:cs typeface="+mn-cs"/>
              </a:rPr>
              <a:t>Observable</a:t>
            </a:r>
            <a:r>
              <a:rPr lang="zh-CN" altLang="en-US" dirty="0" smtClean="0">
                <a:effectLst/>
              </a:rPr>
              <a:t>”的形式返回。</a:t>
            </a:r>
          </a:p>
          <a:p>
            <a:r>
              <a:rPr lang="zh-CN" altLang="en-US" dirty="0" smtClean="0">
                <a:effectLst/>
              </a:rPr>
              <a:t>判断熔断器</a:t>
            </a:r>
            <a:r>
              <a:rPr lang="en-US" altLang="zh-CN" dirty="0" smtClean="0">
                <a:effectLst/>
              </a:rPr>
              <a:t>(circuit-breaker)</a:t>
            </a:r>
            <a:r>
              <a:rPr lang="zh-CN" altLang="en-US" dirty="0" smtClean="0">
                <a:effectLst/>
              </a:rPr>
              <a:t>是否打开</a:t>
            </a:r>
            <a:r>
              <a:rPr lang="en-US" altLang="zh-CN" dirty="0" smtClean="0">
                <a:effectLst/>
              </a:rPr>
              <a:t>,</a:t>
            </a:r>
            <a:r>
              <a:rPr lang="zh-CN" altLang="en-US" dirty="0" smtClean="0">
                <a:effectLst/>
              </a:rPr>
              <a:t>如果打开跳到步骤</a:t>
            </a:r>
            <a:r>
              <a:rPr lang="en-US" altLang="zh-CN" dirty="0" smtClean="0">
                <a:effectLst/>
              </a:rPr>
              <a:t>8,</a:t>
            </a:r>
            <a:r>
              <a:rPr lang="zh-CN" altLang="en-US" dirty="0" smtClean="0">
                <a:effectLst/>
              </a:rPr>
              <a:t>进行降级策略</a:t>
            </a:r>
            <a:r>
              <a:rPr lang="en-US" altLang="zh-CN" dirty="0" smtClean="0">
                <a:effectLst/>
              </a:rPr>
              <a:t>,</a:t>
            </a:r>
            <a:r>
              <a:rPr lang="zh-CN" altLang="en-US" dirty="0" smtClean="0">
                <a:effectLst/>
              </a:rPr>
              <a:t>如果关闭进入步骤</a:t>
            </a:r>
            <a:r>
              <a:rPr lang="en-US" altLang="zh-CN" dirty="0" smtClean="0">
                <a:effectLst/>
              </a:rPr>
              <a:t>.</a:t>
            </a:r>
          </a:p>
          <a:p>
            <a:r>
              <a:rPr lang="zh-CN" altLang="en-US" dirty="0" smtClean="0">
                <a:effectLst/>
              </a:rPr>
              <a:t>判断线程池</a:t>
            </a:r>
            <a:r>
              <a:rPr lang="en-US" altLang="zh-CN" dirty="0" smtClean="0">
                <a:effectLst/>
              </a:rPr>
              <a:t>/</a:t>
            </a:r>
            <a:r>
              <a:rPr lang="zh-CN" altLang="en-US" dirty="0" smtClean="0">
                <a:effectLst/>
              </a:rPr>
              <a:t>队列</a:t>
            </a:r>
            <a:r>
              <a:rPr lang="en-US" altLang="zh-CN" dirty="0" smtClean="0">
                <a:effectLst/>
              </a:rPr>
              <a:t>/</a:t>
            </a:r>
            <a:r>
              <a:rPr lang="zh-CN" altLang="en-US" dirty="0" smtClean="0">
                <a:effectLst/>
              </a:rPr>
              <a:t>信号量是否跑满，如果跑满进入降级步骤</a:t>
            </a:r>
            <a:r>
              <a:rPr lang="en-US" altLang="zh-CN" dirty="0" smtClean="0">
                <a:effectLst/>
              </a:rPr>
              <a:t>8,</a:t>
            </a:r>
            <a:r>
              <a:rPr lang="zh-CN" altLang="en-US" dirty="0" smtClean="0">
                <a:effectLst/>
              </a:rPr>
              <a:t>否则继续后续步骤</a:t>
            </a:r>
            <a:r>
              <a:rPr lang="en-US" altLang="zh-CN" dirty="0" smtClean="0">
                <a:effectLst/>
              </a:rPr>
              <a:t>.</a:t>
            </a:r>
          </a:p>
          <a:p>
            <a:r>
              <a:rPr lang="zh-CN" altLang="en-US" dirty="0" smtClean="0">
                <a:effectLst/>
              </a:rPr>
              <a:t>调用</a:t>
            </a:r>
            <a:r>
              <a:rPr lang="en-US" altLang="zh-CN" dirty="0" err="1" smtClean="0">
                <a:effectLst/>
              </a:rPr>
              <a:t>HystrixCommand</a:t>
            </a:r>
            <a:r>
              <a:rPr lang="zh-CN" altLang="en-US" dirty="0" smtClean="0">
                <a:effectLst/>
              </a:rPr>
              <a:t>的</a:t>
            </a:r>
            <a:r>
              <a:rPr lang="en-US" altLang="zh-CN" dirty="0" smtClean="0">
                <a:effectLst/>
              </a:rPr>
              <a:t>run</a:t>
            </a:r>
            <a:r>
              <a:rPr lang="zh-CN" altLang="en-US" dirty="0" smtClean="0">
                <a:effectLst/>
              </a:rPr>
              <a:t>方法</a:t>
            </a:r>
            <a:r>
              <a:rPr lang="en-US" altLang="zh-CN" dirty="0" smtClean="0">
                <a:effectLst/>
              </a:rPr>
              <a:t>.</a:t>
            </a:r>
            <a:r>
              <a:rPr lang="zh-CN" altLang="en-US" dirty="0" smtClean="0">
                <a:effectLst/>
              </a:rPr>
              <a:t>运行依赖逻辑 </a:t>
            </a:r>
          </a:p>
          <a:p>
            <a:pPr lvl="1"/>
            <a:r>
              <a:rPr lang="zh-CN" altLang="en-US" dirty="0" smtClean="0">
                <a:effectLst/>
              </a:rPr>
              <a:t>依赖逻辑调用超时</a:t>
            </a:r>
            <a:r>
              <a:rPr lang="en-US" altLang="zh-CN" dirty="0" smtClean="0">
                <a:effectLst/>
              </a:rPr>
              <a:t>,</a:t>
            </a:r>
            <a:r>
              <a:rPr lang="zh-CN" altLang="en-US" dirty="0" smtClean="0">
                <a:effectLst/>
              </a:rPr>
              <a:t>进入步骤</a:t>
            </a:r>
            <a:r>
              <a:rPr lang="en-US" altLang="zh-CN" dirty="0" smtClean="0">
                <a:effectLst/>
              </a:rPr>
              <a:t>8.</a:t>
            </a:r>
          </a:p>
          <a:p>
            <a:r>
              <a:rPr lang="zh-CN" altLang="en-US" dirty="0" smtClean="0">
                <a:effectLst/>
              </a:rPr>
              <a:t>判断逻辑是否调用成功 </a:t>
            </a:r>
          </a:p>
          <a:p>
            <a:pPr lvl="1"/>
            <a:r>
              <a:rPr lang="zh-CN" altLang="en-US" dirty="0" smtClean="0">
                <a:effectLst/>
              </a:rPr>
              <a:t>返回成功调用结果</a:t>
            </a:r>
          </a:p>
          <a:p>
            <a:pPr lvl="1"/>
            <a:r>
              <a:rPr lang="zh-CN" altLang="en-US" dirty="0" smtClean="0">
                <a:effectLst/>
              </a:rPr>
              <a:t>调用出错，进入步骤</a:t>
            </a:r>
            <a:r>
              <a:rPr lang="en-US" altLang="zh-CN" dirty="0" smtClean="0">
                <a:effectLst/>
              </a:rPr>
              <a:t>8.</a:t>
            </a:r>
          </a:p>
          <a:p>
            <a:r>
              <a:rPr lang="zh-CN" altLang="en-US" dirty="0" smtClean="0">
                <a:effectLst/>
              </a:rPr>
              <a:t>计算熔断器状态</a:t>
            </a:r>
            <a:r>
              <a:rPr lang="en-US" altLang="zh-CN" dirty="0" smtClean="0">
                <a:effectLst/>
              </a:rPr>
              <a:t>,</a:t>
            </a:r>
            <a:r>
              <a:rPr lang="zh-CN" altLang="en-US" dirty="0" smtClean="0">
                <a:effectLst/>
              </a:rPr>
              <a:t>所有的运行状态</a:t>
            </a:r>
            <a:r>
              <a:rPr lang="en-US" altLang="zh-CN" dirty="0" smtClean="0">
                <a:effectLst/>
              </a:rPr>
              <a:t>(</a:t>
            </a:r>
            <a:r>
              <a:rPr lang="zh-CN" altLang="en-US" dirty="0" smtClean="0">
                <a:effectLst/>
              </a:rPr>
              <a:t>成功</a:t>
            </a:r>
            <a:r>
              <a:rPr lang="en-US" altLang="zh-CN" dirty="0" smtClean="0">
                <a:effectLst/>
              </a:rPr>
              <a:t>, </a:t>
            </a:r>
            <a:r>
              <a:rPr lang="zh-CN" altLang="en-US" dirty="0" smtClean="0">
                <a:effectLst/>
              </a:rPr>
              <a:t>失败</a:t>
            </a:r>
            <a:r>
              <a:rPr lang="en-US" altLang="zh-CN" dirty="0" smtClean="0">
                <a:effectLst/>
              </a:rPr>
              <a:t>, </a:t>
            </a:r>
            <a:r>
              <a:rPr lang="zh-CN" altLang="en-US" dirty="0" smtClean="0">
                <a:effectLst/>
              </a:rPr>
              <a:t>拒绝</a:t>
            </a:r>
            <a:r>
              <a:rPr lang="en-US" altLang="zh-CN" dirty="0" smtClean="0">
                <a:effectLst/>
              </a:rPr>
              <a:t>,</a:t>
            </a:r>
            <a:r>
              <a:rPr lang="zh-CN" altLang="en-US" dirty="0" smtClean="0">
                <a:effectLst/>
              </a:rPr>
              <a:t>超时</a:t>
            </a:r>
            <a:r>
              <a:rPr lang="en-US" altLang="zh-CN" dirty="0" smtClean="0">
                <a:effectLst/>
              </a:rPr>
              <a:t>)</a:t>
            </a:r>
            <a:r>
              <a:rPr lang="zh-CN" altLang="en-US" dirty="0" smtClean="0">
                <a:effectLst/>
              </a:rPr>
              <a:t>上报给熔断器，用于统计从而判断熔断器状态</a:t>
            </a:r>
            <a:r>
              <a:rPr lang="en-US" altLang="zh-CN" dirty="0" smtClean="0">
                <a:effectLst/>
              </a:rPr>
              <a:t>.</a:t>
            </a:r>
          </a:p>
          <a:p>
            <a:r>
              <a:rPr lang="en-US" altLang="zh-CN" dirty="0" err="1" smtClean="0">
                <a:effectLst/>
              </a:rPr>
              <a:t>getFallback</a:t>
            </a:r>
            <a:r>
              <a:rPr lang="en-US" altLang="zh-CN" dirty="0" smtClean="0">
                <a:effectLst/>
              </a:rPr>
              <a:t>()</a:t>
            </a:r>
            <a:r>
              <a:rPr lang="zh-CN" altLang="en-US" dirty="0" smtClean="0">
                <a:effectLst/>
              </a:rPr>
              <a:t>降级逻辑</a:t>
            </a:r>
            <a:r>
              <a:rPr lang="en-US" altLang="zh-CN" dirty="0" smtClean="0">
                <a:effectLst/>
              </a:rPr>
              <a:t>. </a:t>
            </a:r>
          </a:p>
          <a:p>
            <a:pPr lvl="1"/>
            <a:r>
              <a:rPr lang="zh-CN" altLang="en-US" dirty="0" smtClean="0">
                <a:effectLst/>
              </a:rPr>
              <a:t>以下四种情况将触发</a:t>
            </a:r>
            <a:r>
              <a:rPr lang="en-US" altLang="zh-CN" dirty="0" err="1" smtClean="0">
                <a:effectLst/>
              </a:rPr>
              <a:t>getFallback</a:t>
            </a:r>
            <a:r>
              <a:rPr lang="zh-CN" altLang="en-US" dirty="0" smtClean="0">
                <a:effectLst/>
              </a:rPr>
              <a:t>调用： </a:t>
            </a:r>
          </a:p>
          <a:p>
            <a:pPr lvl="2"/>
            <a:r>
              <a:rPr lang="en-US" altLang="zh-CN" dirty="0" smtClean="0">
                <a:effectLst/>
              </a:rPr>
              <a:t>(1):run()</a:t>
            </a:r>
            <a:r>
              <a:rPr lang="zh-CN" altLang="en-US" dirty="0" smtClean="0">
                <a:effectLst/>
              </a:rPr>
              <a:t>方法抛出非</a:t>
            </a:r>
            <a:r>
              <a:rPr lang="en-US" altLang="zh-CN" dirty="0" err="1" smtClean="0">
                <a:effectLst/>
              </a:rPr>
              <a:t>HystrixBadRequestException</a:t>
            </a:r>
            <a:r>
              <a:rPr lang="zh-CN" altLang="en-US" dirty="0" smtClean="0">
                <a:effectLst/>
              </a:rPr>
              <a:t>异常。</a:t>
            </a:r>
          </a:p>
          <a:p>
            <a:pPr lvl="2"/>
            <a:r>
              <a:rPr lang="en-US" altLang="zh-CN" dirty="0" smtClean="0">
                <a:effectLst/>
              </a:rPr>
              <a:t>(2):run()</a:t>
            </a:r>
            <a:r>
              <a:rPr lang="zh-CN" altLang="en-US" dirty="0" smtClean="0">
                <a:effectLst/>
              </a:rPr>
              <a:t>方法调用超时</a:t>
            </a:r>
          </a:p>
          <a:p>
            <a:pPr lvl="2"/>
            <a:r>
              <a:rPr lang="en-US" altLang="zh-CN" dirty="0" smtClean="0">
                <a:effectLst/>
              </a:rPr>
              <a:t>(3):</a:t>
            </a:r>
            <a:r>
              <a:rPr lang="zh-CN" altLang="en-US" dirty="0" smtClean="0">
                <a:effectLst/>
              </a:rPr>
              <a:t>熔断器开启拦截调用</a:t>
            </a:r>
          </a:p>
          <a:p>
            <a:pPr lvl="2"/>
            <a:r>
              <a:rPr lang="en-US" altLang="zh-CN" dirty="0" smtClean="0">
                <a:effectLst/>
              </a:rPr>
              <a:t>(4):</a:t>
            </a:r>
            <a:r>
              <a:rPr lang="zh-CN" altLang="en-US" dirty="0" smtClean="0">
                <a:effectLst/>
              </a:rPr>
              <a:t>线程池</a:t>
            </a:r>
            <a:r>
              <a:rPr lang="en-US" altLang="zh-CN" dirty="0" smtClean="0">
                <a:effectLst/>
              </a:rPr>
              <a:t>/</a:t>
            </a:r>
            <a:r>
              <a:rPr lang="zh-CN" altLang="en-US" dirty="0" smtClean="0">
                <a:effectLst/>
              </a:rPr>
              <a:t>队列</a:t>
            </a:r>
            <a:r>
              <a:rPr lang="en-US" altLang="zh-CN" dirty="0" smtClean="0">
                <a:effectLst/>
              </a:rPr>
              <a:t>/</a:t>
            </a:r>
            <a:r>
              <a:rPr lang="zh-CN" altLang="en-US" dirty="0" smtClean="0">
                <a:effectLst/>
              </a:rPr>
              <a:t>信号量是否跑满</a:t>
            </a:r>
          </a:p>
          <a:p>
            <a:pPr lvl="1"/>
            <a:r>
              <a:rPr lang="zh-CN" altLang="en-US" dirty="0" smtClean="0">
                <a:effectLst/>
              </a:rPr>
              <a:t>没有实现</a:t>
            </a:r>
            <a:r>
              <a:rPr lang="en-US" altLang="zh-CN" dirty="0" err="1" smtClean="0">
                <a:effectLst/>
              </a:rPr>
              <a:t>getFallback</a:t>
            </a:r>
            <a:r>
              <a:rPr lang="zh-CN" altLang="en-US" dirty="0" smtClean="0">
                <a:effectLst/>
              </a:rPr>
              <a:t>的</a:t>
            </a:r>
            <a:r>
              <a:rPr lang="en-US" altLang="zh-CN" dirty="0" smtClean="0">
                <a:effectLst/>
              </a:rPr>
              <a:t>Command</a:t>
            </a:r>
            <a:r>
              <a:rPr lang="zh-CN" altLang="en-US" dirty="0" smtClean="0">
                <a:effectLst/>
              </a:rPr>
              <a:t>将直接抛出异常</a:t>
            </a:r>
          </a:p>
          <a:p>
            <a:pPr lvl="1"/>
            <a:r>
              <a:rPr lang="en-US" altLang="zh-CN" dirty="0" smtClean="0">
                <a:effectLst/>
              </a:rPr>
              <a:t>fallback</a:t>
            </a:r>
            <a:r>
              <a:rPr lang="zh-CN" altLang="en-US" dirty="0" smtClean="0">
                <a:effectLst/>
              </a:rPr>
              <a:t>降级逻辑调用成功直接返回</a:t>
            </a:r>
          </a:p>
          <a:p>
            <a:pPr lvl="1"/>
            <a:r>
              <a:rPr lang="zh-CN" altLang="en-US" dirty="0" smtClean="0">
                <a:effectLst/>
              </a:rPr>
              <a:t>降级逻辑调用失败抛出异常</a:t>
            </a:r>
          </a:p>
          <a:p>
            <a:r>
              <a:rPr lang="zh-CN" altLang="en-US" dirty="0" smtClean="0">
                <a:effectLst/>
              </a:rPr>
              <a:t>返回执行成功结果</a:t>
            </a:r>
          </a:p>
        </p:txBody>
      </p:sp>
      <p:sp>
        <p:nvSpPr>
          <p:cNvPr id="4" name="Slide Number Placeholder 3"/>
          <p:cNvSpPr>
            <a:spLocks noGrp="1"/>
          </p:cNvSpPr>
          <p:nvPr>
            <p:ph type="sldNum" sz="quarter" idx="10"/>
          </p:nvPr>
        </p:nvSpPr>
        <p:spPr/>
        <p:txBody>
          <a:bodyPr/>
          <a:lstStyle/>
          <a:p>
            <a:fld id="{17769272-41BE-9D48-9387-4FF8FF4DF2C0}" type="slidenum">
              <a:rPr lang="en-US" smtClean="0"/>
              <a:t>8</a:t>
            </a:fld>
            <a:endParaRPr lang="en-US"/>
          </a:p>
        </p:txBody>
      </p:sp>
    </p:spTree>
    <p:extLst>
      <p:ext uri="{BB962C8B-B14F-4D97-AF65-F5344CB8AC3E}">
        <p14:creationId xmlns:p14="http://schemas.microsoft.com/office/powerpoint/2010/main" val="2138618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下面简单说明一下</a:t>
            </a:r>
            <a:r>
              <a:rPr lang="en-US" altLang="zh-CN" dirty="0" err="1" smtClean="0"/>
              <a:t>Hystrix</a:t>
            </a:r>
            <a:r>
              <a:rPr lang="zh-CN" altLang="en-US" dirty="0" smtClean="0"/>
              <a:t>的熔断机制。是否开启熔断器主要由依赖调用的错误比率决定的，依赖调用的错误比率</a:t>
            </a:r>
            <a:r>
              <a:rPr lang="en-US" altLang="zh-CN" dirty="0" smtClean="0"/>
              <a:t>=</a:t>
            </a:r>
            <a:r>
              <a:rPr lang="zh-CN" altLang="en-US" dirty="0" smtClean="0"/>
              <a:t>请求失败数</a:t>
            </a:r>
            <a:r>
              <a:rPr lang="en-US" altLang="zh-CN" dirty="0" smtClean="0"/>
              <a:t>/</a:t>
            </a:r>
            <a:r>
              <a:rPr lang="zh-CN" altLang="en-US" dirty="0" smtClean="0"/>
              <a:t>请求总数。</a:t>
            </a:r>
            <a:r>
              <a:rPr lang="en-US" altLang="zh-CN" dirty="0" err="1" smtClean="0"/>
              <a:t>Hystrix</a:t>
            </a:r>
            <a:r>
              <a:rPr lang="zh-CN" altLang="en-US" dirty="0" smtClean="0"/>
              <a:t>中断路器打开的默认请求错误比率为</a:t>
            </a:r>
            <a:r>
              <a:rPr lang="en-US" altLang="zh-CN" dirty="0" smtClean="0"/>
              <a:t>50%</a:t>
            </a:r>
            <a:r>
              <a:rPr lang="zh-CN" altLang="en-US" dirty="0" smtClean="0"/>
              <a:t>（这里暂时称为请求错误率），还有一个参数，用于设置在一个滚动窗口中，打开断路器的最少请求数（这里暂时称为滚动窗口最小请求数），这里举个具体的例子：如果滚动窗口最小请求数为</a:t>
            </a:r>
            <a:r>
              <a:rPr lang="en-US" altLang="zh-CN" dirty="0" smtClean="0"/>
              <a:t>20</a:t>
            </a:r>
            <a:r>
              <a:rPr lang="zh-CN" altLang="en-US" dirty="0" smtClean="0"/>
              <a:t>，在一个窗口内（比如</a:t>
            </a:r>
            <a:r>
              <a:rPr lang="en-US" altLang="zh-CN" dirty="0" smtClean="0"/>
              <a:t>10</a:t>
            </a:r>
            <a:r>
              <a:rPr lang="zh-CN" altLang="en-US" dirty="0" smtClean="0"/>
              <a:t>秒，统计滚动窗口的时间可以设置，见下面的参数详解），收到</a:t>
            </a:r>
            <a:r>
              <a:rPr lang="en-US" altLang="zh-CN" dirty="0" smtClean="0"/>
              <a:t>19</a:t>
            </a:r>
            <a:r>
              <a:rPr lang="zh-CN" altLang="en-US" dirty="0" smtClean="0"/>
              <a:t>个请求，即使这</a:t>
            </a:r>
            <a:r>
              <a:rPr lang="en-US" altLang="zh-CN" dirty="0" smtClean="0"/>
              <a:t>19</a:t>
            </a:r>
            <a:r>
              <a:rPr lang="zh-CN" altLang="en-US" dirty="0" smtClean="0"/>
              <a:t>个请求都失败了，此时请求错误率高达</a:t>
            </a:r>
            <a:r>
              <a:rPr lang="en-US" altLang="zh-CN" dirty="0" smtClean="0"/>
              <a:t>95%</a:t>
            </a:r>
            <a:r>
              <a:rPr lang="zh-CN" altLang="en-US" dirty="0" smtClean="0"/>
              <a:t>，但是断路器也不会打开。对于被熔断的请求，并不是永久被切断，而是被暂停一段时间（默认是</a:t>
            </a:r>
            <a:r>
              <a:rPr lang="en-US" altLang="zh-CN" dirty="0" smtClean="0"/>
              <a:t>5000ms</a:t>
            </a:r>
            <a:r>
              <a:rPr lang="zh-CN" altLang="en-US" dirty="0" smtClean="0"/>
              <a:t>）之后，允许部分请求通过，若请求都是健康的（</a:t>
            </a:r>
            <a:r>
              <a:rPr lang="en-US" altLang="zh-CN" dirty="0" err="1" smtClean="0"/>
              <a:t>ResponseTime</a:t>
            </a:r>
            <a:r>
              <a:rPr lang="en-US" altLang="zh-CN" dirty="0" smtClean="0"/>
              <a:t>&lt;250ms</a:t>
            </a:r>
            <a:r>
              <a:rPr lang="zh-CN" altLang="en-US" dirty="0" smtClean="0"/>
              <a:t>）则对请求健康恢复（取消熔断），如果不是健康的，则继续熔断。（这里很容易出现一种错觉：多个请求失败但是没有触发熔断。这是因为在一个滚动窗口内的失败请求数没有达到打开断路器的最少请求数</a:t>
            </a:r>
            <a:endParaRPr lang="en-US" dirty="0"/>
          </a:p>
        </p:txBody>
      </p:sp>
      <p:sp>
        <p:nvSpPr>
          <p:cNvPr id="4" name="Slide Number Placeholder 3"/>
          <p:cNvSpPr>
            <a:spLocks noGrp="1"/>
          </p:cNvSpPr>
          <p:nvPr>
            <p:ph type="sldNum" sz="quarter" idx="10"/>
          </p:nvPr>
        </p:nvSpPr>
        <p:spPr/>
        <p:txBody>
          <a:bodyPr/>
          <a:lstStyle/>
          <a:p>
            <a:fld id="{17769272-41BE-9D48-9387-4FF8FF4DF2C0}" type="slidenum">
              <a:rPr lang="en-US" smtClean="0"/>
              <a:t>10</a:t>
            </a:fld>
            <a:endParaRPr lang="en-US"/>
          </a:p>
        </p:txBody>
      </p:sp>
    </p:spTree>
    <p:extLst>
      <p:ext uri="{BB962C8B-B14F-4D97-AF65-F5344CB8AC3E}">
        <p14:creationId xmlns:p14="http://schemas.microsoft.com/office/powerpoint/2010/main" val="1721752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69272-41BE-9D48-9387-4FF8FF4DF2C0}" type="slidenum">
              <a:rPr lang="en-US" smtClean="0"/>
              <a:t>11</a:t>
            </a:fld>
            <a:endParaRPr lang="en-US"/>
          </a:p>
        </p:txBody>
      </p:sp>
    </p:spTree>
    <p:extLst>
      <p:ext uri="{BB962C8B-B14F-4D97-AF65-F5344CB8AC3E}">
        <p14:creationId xmlns:p14="http://schemas.microsoft.com/office/powerpoint/2010/main" val="734403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4/16/18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4/16/18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4/16/18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4/16/18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87DE6118-2437-4B30-8E3C-4D2BE6020583}" type="datetimeFigureOut">
              <a:rPr lang="en-US" smtClean="0"/>
              <a:t>4/16/18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7DE6118-2437-4B30-8E3C-4D2BE6020583}" type="datetimeFigureOut">
              <a:rPr lang="en-US" smtClean="0"/>
              <a:t>4/16/18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4/16/18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4/16/18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87DE6118-2437-4B30-8E3C-4D2BE6020583}" type="datetimeFigureOut">
              <a:rPr lang="en-US" smtClean="0"/>
              <a:pPr/>
              <a:t>4/16/18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7DE6118-2437-4B30-8E3C-4D2BE6020583}" type="datetimeFigureOut">
              <a:rPr lang="en-US" smtClean="0"/>
              <a:pPr/>
              <a:t>4/16/18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7DE6118-2437-4B30-8E3C-4D2BE6020583}" type="datetimeFigureOut">
              <a:rPr lang="en-US" smtClean="0"/>
              <a:pPr/>
              <a:t>4/16/18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83194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Netflix/Hystrix/wiki" TargetMode="External"/><Relationship Id="rId3" Type="http://schemas.openxmlformats.org/officeDocument/2006/relationships/hyperlink" Target="https://github.ibm.com/SpringCloud/SpringClou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185526" y="1433573"/>
            <a:ext cx="8026400" cy="3187700"/>
          </a:xfrm>
          <a:prstGeom prst="rect">
            <a:avLst/>
          </a:prstGeom>
        </p:spPr>
      </p:pic>
    </p:spTree>
    <p:extLst>
      <p:ext uri="{BB962C8B-B14F-4D97-AF65-F5344CB8AC3E}">
        <p14:creationId xmlns:p14="http://schemas.microsoft.com/office/powerpoint/2010/main" val="1654289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56772" y="0"/>
            <a:ext cx="8478456" cy="6858000"/>
          </a:xfrm>
          <a:prstGeom prst="rect">
            <a:avLst/>
          </a:prstGeom>
        </p:spPr>
      </p:pic>
    </p:spTree>
    <p:extLst>
      <p:ext uri="{BB962C8B-B14F-4D97-AF65-F5344CB8AC3E}">
        <p14:creationId xmlns:p14="http://schemas.microsoft.com/office/powerpoint/2010/main" val="16115544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31832" y="1285348"/>
            <a:ext cx="7315200" cy="4546600"/>
          </a:xfrm>
          <a:prstGeom prst="rect">
            <a:avLst/>
          </a:prstGeom>
        </p:spPr>
      </p:pic>
      <p:sp>
        <p:nvSpPr>
          <p:cNvPr id="3" name="TextBox 2"/>
          <p:cNvSpPr txBox="1"/>
          <p:nvPr/>
        </p:nvSpPr>
        <p:spPr>
          <a:xfrm>
            <a:off x="1197492" y="85019"/>
            <a:ext cx="8826618" cy="1200329"/>
          </a:xfrm>
          <a:prstGeom prst="rect">
            <a:avLst/>
          </a:prstGeom>
          <a:noFill/>
        </p:spPr>
        <p:txBody>
          <a:bodyPr wrap="square" rtlCol="0">
            <a:spAutoFit/>
          </a:bodyPr>
          <a:lstStyle/>
          <a:p>
            <a:r>
              <a:rPr lang="en-US" b="1" dirty="0" err="1"/>
              <a:t>Hystrix</a:t>
            </a:r>
            <a:r>
              <a:rPr lang="en-US" b="1" dirty="0"/>
              <a:t> Dashboard</a:t>
            </a:r>
          </a:p>
          <a:p>
            <a:r>
              <a:rPr lang="en-US" dirty="0" err="1" smtClean="0"/>
              <a:t>Hystrix</a:t>
            </a:r>
            <a:r>
              <a:rPr lang="en-US" dirty="0" err="1"/>
              <a:t>自带了DashBoard，如果监控单个实例，可以很方便的通过Hystrix的dashboard进行查看运行情况</a:t>
            </a:r>
            <a:r>
              <a:rPr lang="en-US" dirty="0"/>
              <a:t>。</a:t>
            </a:r>
            <a:endParaRPr lang="en-US" dirty="0"/>
          </a:p>
          <a:p>
            <a:endParaRPr lang="en-US" dirty="0"/>
          </a:p>
        </p:txBody>
      </p:sp>
    </p:spTree>
    <p:extLst>
      <p:ext uri="{BB962C8B-B14F-4D97-AF65-F5344CB8AC3E}">
        <p14:creationId xmlns:p14="http://schemas.microsoft.com/office/powerpoint/2010/main" val="247886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33344" y="2055614"/>
            <a:ext cx="2539478" cy="769441"/>
          </a:xfrm>
          <a:prstGeom prst="rect">
            <a:avLst/>
          </a:prstGeom>
        </p:spPr>
        <p:txBody>
          <a:bodyPr wrap="none">
            <a:spAutoFit/>
          </a:bodyPr>
          <a:lstStyle/>
          <a:p>
            <a:r>
              <a:rPr lang="pl-PL" sz="4400"/>
              <a:t>Questions</a:t>
            </a:r>
            <a:endParaRPr lang="en-US" sz="4400" dirty="0"/>
          </a:p>
        </p:txBody>
      </p:sp>
    </p:spTree>
    <p:extLst>
      <p:ext uri="{BB962C8B-B14F-4D97-AF65-F5344CB8AC3E}">
        <p14:creationId xmlns:p14="http://schemas.microsoft.com/office/powerpoint/2010/main" val="35696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17168" y="1644134"/>
            <a:ext cx="1730089" cy="523220"/>
          </a:xfrm>
          <a:prstGeom prst="rect">
            <a:avLst/>
          </a:prstGeom>
        </p:spPr>
        <p:txBody>
          <a:bodyPr wrap="none">
            <a:spAutoFit/>
          </a:bodyPr>
          <a:lstStyle/>
          <a:p>
            <a:r>
              <a:rPr lang="en-US" sz="2800"/>
              <a:t>Thank you</a:t>
            </a:r>
            <a:endParaRPr lang="en-US" sz="2800" dirty="0"/>
          </a:p>
        </p:txBody>
      </p:sp>
      <p:sp>
        <p:nvSpPr>
          <p:cNvPr id="5" name="TextBox 4"/>
          <p:cNvSpPr txBox="1"/>
          <p:nvPr/>
        </p:nvSpPr>
        <p:spPr>
          <a:xfrm>
            <a:off x="1245113" y="2286000"/>
            <a:ext cx="6620723" cy="646331"/>
          </a:xfrm>
          <a:prstGeom prst="rect">
            <a:avLst/>
          </a:prstGeom>
          <a:noFill/>
        </p:spPr>
        <p:txBody>
          <a:bodyPr wrap="none" rtlCol="0">
            <a:spAutoFit/>
          </a:bodyPr>
          <a:lstStyle/>
          <a:p>
            <a:pPr algn="just"/>
            <a:r>
              <a:rPr lang="pl-PL" dirty="0" err="1"/>
              <a:t>Github</a:t>
            </a:r>
            <a:r>
              <a:rPr lang="pl-PL" dirty="0"/>
              <a:t> </a:t>
            </a:r>
            <a:r>
              <a:rPr lang="en-US" dirty="0" smtClean="0"/>
              <a:t>Wiki   :</a:t>
            </a:r>
            <a:r>
              <a:rPr lang="zh-CN" altLang="en-US" dirty="0" smtClean="0"/>
              <a:t>  </a:t>
            </a:r>
            <a:r>
              <a:rPr lang="en-US" dirty="0" smtClean="0">
                <a:hlinkClick r:id="rId2"/>
              </a:rPr>
              <a:t>https</a:t>
            </a:r>
            <a:r>
              <a:rPr lang="en-US" dirty="0">
                <a:hlinkClick r:id="rId2"/>
              </a:rPr>
              <a:t>://</a:t>
            </a:r>
            <a:r>
              <a:rPr lang="en-US" dirty="0" smtClean="0">
                <a:hlinkClick r:id="rId2"/>
              </a:rPr>
              <a:t>github.com/Netflix/Hystrix/wiki</a:t>
            </a:r>
            <a:endParaRPr lang="en-US" dirty="0" smtClean="0"/>
          </a:p>
          <a:p>
            <a:pPr algn="just"/>
            <a:r>
              <a:rPr lang="pl-PL" dirty="0" err="1"/>
              <a:t>Github</a:t>
            </a:r>
            <a:r>
              <a:rPr lang="pl-PL" dirty="0"/>
              <a:t> </a:t>
            </a:r>
            <a:r>
              <a:rPr lang="pl-PL" dirty="0" smtClean="0"/>
              <a:t>demo</a:t>
            </a:r>
            <a:r>
              <a:rPr lang="zh-CN" altLang="en-US" dirty="0" smtClean="0"/>
              <a:t>：</a:t>
            </a:r>
            <a:r>
              <a:rPr lang="en-US" altLang="zh-CN" dirty="0" smtClean="0"/>
              <a:t> </a:t>
            </a:r>
            <a:r>
              <a:rPr lang="en-US" b="1" dirty="0" smtClean="0">
                <a:hlinkClick r:id="rId3"/>
              </a:rPr>
              <a:t>https</a:t>
            </a:r>
            <a:r>
              <a:rPr lang="en-US" b="1" dirty="0">
                <a:hlinkClick r:id="rId3"/>
              </a:rPr>
              <a:t>://github.ibm.com/SpringCloud/SpringCloud </a:t>
            </a:r>
            <a:endParaRPr lang="en-US" dirty="0"/>
          </a:p>
        </p:txBody>
      </p:sp>
    </p:spTree>
    <p:extLst>
      <p:ext uri="{BB962C8B-B14F-4D97-AF65-F5344CB8AC3E}">
        <p14:creationId xmlns:p14="http://schemas.microsoft.com/office/powerpoint/2010/main" val="1521370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09429" y="640834"/>
            <a:ext cx="5595678" cy="3108543"/>
          </a:xfrm>
          <a:prstGeom prst="rect">
            <a:avLst/>
          </a:prstGeom>
        </p:spPr>
        <p:txBody>
          <a:bodyPr wrap="square">
            <a:spAutoFit/>
          </a:bodyPr>
          <a:lstStyle/>
          <a:p>
            <a:r>
              <a:rPr lang="zh-CN" altLang="en-US" sz="2800" b="1" dirty="0" smtClean="0"/>
              <a:t>一</a:t>
            </a:r>
            <a:r>
              <a:rPr lang="en-US" sz="2800" b="1" dirty="0" smtClean="0"/>
              <a:t>、</a:t>
            </a:r>
            <a:r>
              <a:rPr lang="en-US" sz="2800" b="1" dirty="0" err="1">
                <a:solidFill>
                  <a:srgbClr val="333333"/>
                </a:solidFill>
                <a:latin typeface="Arial" charset="0"/>
              </a:rPr>
              <a:t>为什么需要Hystrix</a:t>
            </a:r>
            <a:r>
              <a:rPr lang="en-US" sz="2800" b="1" dirty="0" smtClean="0">
                <a:solidFill>
                  <a:srgbClr val="333333"/>
                </a:solidFill>
                <a:latin typeface="Arial" charset="0"/>
              </a:rPr>
              <a:t>?</a:t>
            </a:r>
            <a:endParaRPr lang="en-US" sz="2800" b="1" dirty="0">
              <a:solidFill>
                <a:srgbClr val="333333"/>
              </a:solidFill>
              <a:latin typeface="Arial" charset="0"/>
            </a:endParaRPr>
          </a:p>
          <a:p>
            <a:r>
              <a:rPr lang="en-US" sz="2800" b="1" dirty="0" err="1" smtClean="0"/>
              <a:t>二</a:t>
            </a:r>
            <a:r>
              <a:rPr lang="en-US" sz="2800" b="1" dirty="0" err="1"/>
              <a:t>、Hystrix依赖隔离</a:t>
            </a:r>
            <a:endParaRPr lang="en-US" sz="2800" b="1" dirty="0"/>
          </a:p>
          <a:p>
            <a:r>
              <a:rPr lang="en-US" sz="2800" b="1" dirty="0" err="1"/>
              <a:t>三、Hystrix</a:t>
            </a:r>
            <a:r>
              <a:rPr lang="en-US" sz="2800" b="1" dirty="0" err="1" smtClean="0"/>
              <a:t>熔断机制</a:t>
            </a:r>
            <a:endParaRPr lang="en-US" sz="2800" b="1" dirty="0" smtClean="0"/>
          </a:p>
          <a:p>
            <a:r>
              <a:rPr lang="zh-CN" altLang="en-US" sz="2800" b="1" dirty="0" smtClean="0"/>
              <a:t>四</a:t>
            </a:r>
            <a:r>
              <a:rPr lang="en-US" sz="2800" b="1" dirty="0" smtClean="0"/>
              <a:t>、</a:t>
            </a:r>
            <a:r>
              <a:rPr lang="pl-PL" sz="2800" b="1" dirty="0" err="1"/>
              <a:t>Hystrix</a:t>
            </a:r>
            <a:r>
              <a:rPr lang="pl-PL" sz="2800" b="1" dirty="0"/>
              <a:t> Dashboard</a:t>
            </a:r>
          </a:p>
          <a:p>
            <a:endParaRPr lang="en-US" sz="2800" b="1" dirty="0"/>
          </a:p>
          <a:p>
            <a:endParaRPr lang="en-US" sz="2800" b="1" dirty="0" smtClean="0">
              <a:solidFill>
                <a:srgbClr val="333333"/>
              </a:solidFill>
              <a:latin typeface="Arial" charset="0"/>
            </a:endParaRPr>
          </a:p>
          <a:p>
            <a:endParaRPr lang="en-US" sz="2800" b="1" dirty="0">
              <a:solidFill>
                <a:srgbClr val="333333"/>
              </a:solidFill>
              <a:effectLst/>
              <a:latin typeface="Arial" charset="0"/>
            </a:endParaRPr>
          </a:p>
        </p:txBody>
      </p:sp>
    </p:spTree>
    <p:extLst>
      <p:ext uri="{BB962C8B-B14F-4D97-AF65-F5344CB8AC3E}">
        <p14:creationId xmlns:p14="http://schemas.microsoft.com/office/powerpoint/2010/main" val="13838697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548640" y="240031"/>
            <a:ext cx="2491740" cy="646331"/>
          </a:xfrm>
          <a:prstGeom prst="rect">
            <a:avLst/>
          </a:prstGeom>
          <a:noFill/>
        </p:spPr>
        <p:txBody>
          <a:bodyPr wrap="square" rtlCol="0">
            <a:spAutoFit/>
          </a:bodyPr>
          <a:lstStyle/>
          <a:p>
            <a:r>
              <a:rPr lang="en-US" dirty="0" err="1"/>
              <a:t>一:为什么需要Hystrix</a:t>
            </a:r>
            <a:r>
              <a:rPr lang="en-US" dirty="0"/>
              <a:t>?</a:t>
            </a:r>
          </a:p>
          <a:p>
            <a:endParaRPr lang="en-US" dirty="0"/>
          </a:p>
        </p:txBody>
      </p:sp>
      <p:pic>
        <p:nvPicPr>
          <p:cNvPr id="5" name="Picture 4"/>
          <p:cNvPicPr>
            <a:picLocks noChangeAspect="1"/>
          </p:cNvPicPr>
          <p:nvPr/>
        </p:nvPicPr>
        <p:blipFill>
          <a:blip r:embed="rId3"/>
          <a:stretch>
            <a:fillRect/>
          </a:stretch>
        </p:blipFill>
        <p:spPr>
          <a:xfrm>
            <a:off x="323225" y="682818"/>
            <a:ext cx="5026016" cy="5146482"/>
          </a:xfrm>
          <a:prstGeom prst="rect">
            <a:avLst/>
          </a:prstGeom>
        </p:spPr>
      </p:pic>
      <p:pic>
        <p:nvPicPr>
          <p:cNvPr id="8" name="Picture 7"/>
          <p:cNvPicPr>
            <a:picLocks noChangeAspect="1"/>
          </p:cNvPicPr>
          <p:nvPr/>
        </p:nvPicPr>
        <p:blipFill>
          <a:blip r:embed="rId4"/>
          <a:stretch>
            <a:fillRect/>
          </a:stretch>
        </p:blipFill>
        <p:spPr>
          <a:xfrm>
            <a:off x="5574657" y="682818"/>
            <a:ext cx="5032384" cy="5146482"/>
          </a:xfrm>
          <a:prstGeom prst="rect">
            <a:avLst/>
          </a:prstGeom>
        </p:spPr>
      </p:pic>
    </p:spTree>
    <p:extLst>
      <p:ext uri="{BB962C8B-B14F-4D97-AF65-F5344CB8AC3E}">
        <p14:creationId xmlns:p14="http://schemas.microsoft.com/office/powerpoint/2010/main" val="1683685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332" y="293211"/>
            <a:ext cx="5573349" cy="5283843"/>
          </a:xfrm>
          <a:prstGeom prst="rect">
            <a:avLst/>
          </a:prstGeom>
        </p:spPr>
      </p:pic>
      <p:sp>
        <p:nvSpPr>
          <p:cNvPr id="3" name="TextBox 2"/>
          <p:cNvSpPr txBox="1"/>
          <p:nvPr/>
        </p:nvSpPr>
        <p:spPr>
          <a:xfrm>
            <a:off x="5989320" y="293211"/>
            <a:ext cx="6532558" cy="1754326"/>
          </a:xfrm>
          <a:prstGeom prst="rect">
            <a:avLst/>
          </a:prstGeom>
          <a:noFill/>
        </p:spPr>
        <p:txBody>
          <a:bodyPr wrap="none" rtlCol="0">
            <a:spAutoFit/>
          </a:bodyPr>
          <a:lstStyle/>
          <a:p>
            <a:r>
              <a:rPr lang="zh-CN" altLang="en-US" dirty="0"/>
              <a:t>例如</a:t>
            </a:r>
            <a:r>
              <a:rPr lang="en-US" altLang="zh-CN" dirty="0"/>
              <a:t>:</a:t>
            </a:r>
            <a:r>
              <a:rPr lang="zh-CN" altLang="en-US" dirty="0"/>
              <a:t>一个依赖</a:t>
            </a:r>
            <a:r>
              <a:rPr lang="en-US" altLang="zh-CN" dirty="0"/>
              <a:t>30</a:t>
            </a:r>
            <a:r>
              <a:rPr lang="zh-CN" altLang="en-US" dirty="0"/>
              <a:t>个</a:t>
            </a:r>
            <a:r>
              <a:rPr lang="en-US" altLang="zh-CN" dirty="0"/>
              <a:t>SOA</a:t>
            </a:r>
            <a:r>
              <a:rPr lang="zh-CN" altLang="en-US" dirty="0"/>
              <a:t>服务的系统</a:t>
            </a:r>
            <a:r>
              <a:rPr lang="en-US" altLang="zh-CN" dirty="0" smtClean="0"/>
              <a:t>,</a:t>
            </a:r>
            <a:r>
              <a:rPr lang="zh-CN" altLang="en-US" dirty="0" smtClean="0"/>
              <a:t>每个</a:t>
            </a:r>
            <a:r>
              <a:rPr lang="zh-CN" altLang="en-US" dirty="0"/>
              <a:t>服务</a:t>
            </a:r>
            <a:r>
              <a:rPr lang="en-US" altLang="zh-CN" dirty="0"/>
              <a:t>99.99%</a:t>
            </a:r>
            <a:r>
              <a:rPr lang="zh-CN" altLang="en-US" dirty="0"/>
              <a:t>可用。  </a:t>
            </a:r>
            <a:endParaRPr lang="en-US" altLang="zh-CN" dirty="0"/>
          </a:p>
          <a:p>
            <a:r>
              <a:rPr lang="en-US" altLang="zh-CN" dirty="0"/>
              <a:t>99.99%</a:t>
            </a:r>
            <a:r>
              <a:rPr lang="zh-CN" altLang="en-US" dirty="0"/>
              <a:t>的</a:t>
            </a:r>
            <a:r>
              <a:rPr lang="en-US" altLang="zh-CN" dirty="0"/>
              <a:t>30</a:t>
            </a:r>
            <a:r>
              <a:rPr lang="zh-CN" altLang="en-US" dirty="0"/>
              <a:t>次方 ≈ </a:t>
            </a:r>
            <a:r>
              <a:rPr lang="en-US" altLang="zh-CN" dirty="0"/>
              <a:t>99.7% </a:t>
            </a:r>
          </a:p>
          <a:p>
            <a:r>
              <a:rPr lang="en-US" altLang="zh-CN" dirty="0"/>
              <a:t> 0.3% </a:t>
            </a:r>
            <a:r>
              <a:rPr lang="zh-CN" altLang="en-US" dirty="0"/>
              <a:t>意味着一亿次请求 会有 </a:t>
            </a:r>
            <a:r>
              <a:rPr lang="en-US" altLang="zh-CN" dirty="0"/>
              <a:t>3,000,00</a:t>
            </a:r>
            <a:r>
              <a:rPr lang="zh-CN" altLang="en-US" dirty="0" smtClean="0"/>
              <a:t>次失败</a:t>
            </a:r>
            <a:r>
              <a:rPr lang="zh-CN" altLang="en-US" dirty="0"/>
              <a:t>  </a:t>
            </a:r>
            <a:endParaRPr lang="en-US" altLang="zh-CN" dirty="0" smtClean="0"/>
          </a:p>
          <a:p>
            <a:r>
              <a:rPr lang="zh-CN" altLang="en-US" dirty="0" smtClean="0"/>
              <a:t>换算</a:t>
            </a:r>
            <a:r>
              <a:rPr lang="zh-CN" altLang="en-US" dirty="0"/>
              <a:t>成时间大约每月有</a:t>
            </a:r>
            <a:r>
              <a:rPr lang="en-US" altLang="zh-CN" dirty="0"/>
              <a:t>2</a:t>
            </a:r>
            <a:r>
              <a:rPr lang="zh-CN" altLang="en-US" dirty="0"/>
              <a:t>个小时</a:t>
            </a:r>
            <a:r>
              <a:rPr lang="zh-CN" altLang="en-US" dirty="0" smtClean="0"/>
              <a:t>服务不</a:t>
            </a:r>
            <a:r>
              <a:rPr lang="zh-CN" altLang="en-US" dirty="0"/>
              <a:t>稳定</a:t>
            </a:r>
            <a:r>
              <a:rPr lang="en-US" altLang="zh-CN" dirty="0"/>
              <a:t>. </a:t>
            </a:r>
            <a:endParaRPr lang="en-US" altLang="zh-CN" dirty="0" smtClean="0"/>
          </a:p>
          <a:p>
            <a:r>
              <a:rPr lang="en-US" altLang="zh-CN" dirty="0"/>
              <a:t> </a:t>
            </a:r>
            <a:r>
              <a:rPr lang="zh-CN" altLang="en-US" dirty="0"/>
              <a:t>随着服务依赖数量的变多，服务不稳定的概率会成指数性提高</a:t>
            </a:r>
            <a:r>
              <a:rPr lang="en-US" altLang="zh-CN" dirty="0"/>
              <a:t>.</a:t>
            </a:r>
            <a:endParaRPr lang="en-US" dirty="0"/>
          </a:p>
          <a:p>
            <a:endParaRPr lang="en-US" dirty="0"/>
          </a:p>
        </p:txBody>
      </p:sp>
      <p:sp>
        <p:nvSpPr>
          <p:cNvPr id="4" name="Rectangle 3"/>
          <p:cNvSpPr/>
          <p:nvPr/>
        </p:nvSpPr>
        <p:spPr>
          <a:xfrm>
            <a:off x="5989320" y="2047537"/>
            <a:ext cx="5856090" cy="1754326"/>
          </a:xfrm>
          <a:prstGeom prst="rect">
            <a:avLst/>
          </a:prstGeom>
        </p:spPr>
        <p:txBody>
          <a:bodyPr wrap="none">
            <a:spAutoFit/>
          </a:bodyPr>
          <a:lstStyle/>
          <a:p>
            <a:r>
              <a:rPr lang="en-US" altLang="zh-CN" dirty="0"/>
              <a:t>Netflix </a:t>
            </a:r>
            <a:r>
              <a:rPr lang="zh-CN" altLang="en-US" dirty="0"/>
              <a:t>公司开发并成功使用</a:t>
            </a:r>
            <a:r>
              <a:rPr lang="en-US" altLang="zh-CN" dirty="0" err="1"/>
              <a:t>Hystrix</a:t>
            </a:r>
            <a:r>
              <a:rPr lang="en-US" altLang="zh-CN" dirty="0"/>
              <a:t>,</a:t>
            </a:r>
            <a:r>
              <a:rPr lang="zh-CN" altLang="en-US" dirty="0"/>
              <a:t>使用规模如下</a:t>
            </a:r>
            <a:r>
              <a:rPr lang="en-US" altLang="zh-CN" dirty="0" smtClean="0"/>
              <a:t>:</a:t>
            </a:r>
          </a:p>
          <a:p>
            <a:endParaRPr lang="en-US" dirty="0"/>
          </a:p>
          <a:p>
            <a:r>
              <a:rPr lang="en-US" dirty="0"/>
              <a:t>The Netflix API processes 10+ billion </a:t>
            </a:r>
            <a:r>
              <a:rPr lang="en-US" dirty="0" err="1"/>
              <a:t>HystrixCommand</a:t>
            </a:r>
            <a:r>
              <a:rPr lang="en-US" dirty="0"/>
              <a:t> </a:t>
            </a:r>
            <a:endParaRPr lang="en-US" dirty="0" smtClean="0"/>
          </a:p>
          <a:p>
            <a:r>
              <a:rPr lang="en-US" dirty="0" smtClean="0"/>
              <a:t>executions</a:t>
            </a:r>
            <a:r>
              <a:rPr lang="en-US" dirty="0"/>
              <a:t> per day using thread isolation.   </a:t>
            </a:r>
            <a:endParaRPr lang="en-US" dirty="0" smtClean="0"/>
          </a:p>
          <a:p>
            <a:r>
              <a:rPr lang="en-US" dirty="0" smtClean="0"/>
              <a:t>Each</a:t>
            </a:r>
            <a:r>
              <a:rPr lang="en-US" dirty="0"/>
              <a:t> API instance has 40+ thread-pools with 5-20 </a:t>
            </a:r>
            <a:r>
              <a:rPr lang="en-US" dirty="0" smtClean="0"/>
              <a:t>threads</a:t>
            </a:r>
          </a:p>
          <a:p>
            <a:r>
              <a:rPr lang="en-US" dirty="0"/>
              <a:t> in each (most are set to 10).</a:t>
            </a:r>
          </a:p>
        </p:txBody>
      </p:sp>
    </p:spTree>
    <p:extLst>
      <p:ext uri="{BB962C8B-B14F-4D97-AF65-F5344CB8AC3E}">
        <p14:creationId xmlns:p14="http://schemas.microsoft.com/office/powerpoint/2010/main" val="15853211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072" y="110728"/>
            <a:ext cx="1800493" cy="369332"/>
          </a:xfrm>
          <a:prstGeom prst="rect">
            <a:avLst/>
          </a:prstGeom>
        </p:spPr>
        <p:txBody>
          <a:bodyPr wrap="none">
            <a:spAutoFit/>
          </a:bodyPr>
          <a:lstStyle/>
          <a:p>
            <a:r>
              <a:rPr lang="en-US" dirty="0" err="1"/>
              <a:t>Hystrix</a:t>
            </a:r>
            <a:r>
              <a:rPr lang="zh-CN" altLang="en-US" b="1" dirty="0" smtClean="0"/>
              <a:t>资源</a:t>
            </a:r>
            <a:r>
              <a:rPr lang="zh-CN" altLang="en-US" b="1" dirty="0"/>
              <a:t>隔离</a:t>
            </a:r>
          </a:p>
        </p:txBody>
      </p:sp>
      <p:sp>
        <p:nvSpPr>
          <p:cNvPr id="7" name="Rectangle 6"/>
          <p:cNvSpPr/>
          <p:nvPr/>
        </p:nvSpPr>
        <p:spPr>
          <a:xfrm>
            <a:off x="499110" y="480060"/>
            <a:ext cx="7307580" cy="369332"/>
          </a:xfrm>
          <a:prstGeom prst="rect">
            <a:avLst/>
          </a:prstGeom>
        </p:spPr>
        <p:txBody>
          <a:bodyPr wrap="square">
            <a:spAutoFit/>
          </a:bodyPr>
          <a:lstStyle/>
          <a:p>
            <a:r>
              <a:rPr lang="zh-CN" altLang="en-US" dirty="0"/>
              <a:t>货船为了进行防止漏水和火灾的扩散</a:t>
            </a:r>
            <a:r>
              <a:rPr lang="en-US" altLang="zh-CN" dirty="0"/>
              <a:t>,</a:t>
            </a:r>
            <a:r>
              <a:rPr lang="zh-CN" altLang="en-US" dirty="0"/>
              <a:t>会将货仓分隔为多个</a:t>
            </a:r>
            <a:r>
              <a:rPr lang="en-US" altLang="zh-CN" dirty="0"/>
              <a:t>, </a:t>
            </a:r>
            <a:r>
              <a:rPr lang="zh-CN" altLang="en-US" dirty="0"/>
              <a:t>如下图所示</a:t>
            </a:r>
            <a:r>
              <a:rPr lang="en-US" altLang="zh-CN" dirty="0"/>
              <a:t>:</a:t>
            </a:r>
            <a:endParaRPr lang="en-US" dirty="0"/>
          </a:p>
        </p:txBody>
      </p:sp>
      <p:pic>
        <p:nvPicPr>
          <p:cNvPr id="8" name="Picture 7"/>
          <p:cNvPicPr>
            <a:picLocks noChangeAspect="1"/>
          </p:cNvPicPr>
          <p:nvPr/>
        </p:nvPicPr>
        <p:blipFill>
          <a:blip r:embed="rId2"/>
          <a:stretch>
            <a:fillRect/>
          </a:stretch>
        </p:blipFill>
        <p:spPr>
          <a:xfrm>
            <a:off x="734060" y="849392"/>
            <a:ext cx="8826500" cy="4140200"/>
          </a:xfrm>
          <a:prstGeom prst="rect">
            <a:avLst/>
          </a:prstGeom>
        </p:spPr>
      </p:pic>
      <p:sp>
        <p:nvSpPr>
          <p:cNvPr id="9" name="Rectangle 8"/>
          <p:cNvSpPr/>
          <p:nvPr/>
        </p:nvSpPr>
        <p:spPr>
          <a:xfrm>
            <a:off x="734060" y="5161895"/>
            <a:ext cx="7449820" cy="646331"/>
          </a:xfrm>
          <a:prstGeom prst="rect">
            <a:avLst/>
          </a:prstGeom>
        </p:spPr>
        <p:txBody>
          <a:bodyPr wrap="square">
            <a:spAutoFit/>
          </a:bodyPr>
          <a:lstStyle/>
          <a:p>
            <a:r>
              <a:rPr lang="zh-CN" altLang="en-US" dirty="0"/>
              <a:t>这种资源隔离减少风险的方式被称为</a:t>
            </a:r>
            <a:r>
              <a:rPr lang="en-US" altLang="zh-CN" dirty="0"/>
              <a:t>:Bulkheads(</a:t>
            </a:r>
            <a:r>
              <a:rPr lang="zh-CN" altLang="en-US" dirty="0"/>
              <a:t>舱壁隔离模式</a:t>
            </a:r>
            <a:r>
              <a:rPr lang="en-US" altLang="zh-CN" dirty="0"/>
              <a:t>). </a:t>
            </a:r>
            <a:br>
              <a:rPr lang="en-US" altLang="zh-CN" dirty="0"/>
            </a:br>
            <a:r>
              <a:rPr lang="en-US" altLang="zh-CN" dirty="0" err="1"/>
              <a:t>Hystrix</a:t>
            </a:r>
            <a:r>
              <a:rPr lang="zh-CN" altLang="en-US" dirty="0"/>
              <a:t>将同样的模式运用到了服务调用者上</a:t>
            </a:r>
            <a:r>
              <a:rPr lang="en-US" altLang="zh-CN" dirty="0"/>
              <a:t>.</a:t>
            </a:r>
            <a:endParaRPr lang="en-US" dirty="0"/>
          </a:p>
        </p:txBody>
      </p:sp>
    </p:spTree>
    <p:extLst>
      <p:ext uri="{BB962C8B-B14F-4D97-AF65-F5344CB8AC3E}">
        <p14:creationId xmlns:p14="http://schemas.microsoft.com/office/powerpoint/2010/main" val="8809516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504950" y="506046"/>
            <a:ext cx="9022080" cy="369332"/>
          </a:xfrm>
          <a:prstGeom prst="rect">
            <a:avLst/>
          </a:prstGeom>
        </p:spPr>
        <p:txBody>
          <a:bodyPr wrap="square">
            <a:spAutoFit/>
          </a:bodyPr>
          <a:lstStyle/>
          <a:p>
            <a:r>
              <a:rPr lang="en-US" altLang="zh-CN" dirty="0" err="1"/>
              <a:t>Hystrix</a:t>
            </a:r>
            <a:r>
              <a:rPr lang="zh-CN" altLang="en-US" dirty="0"/>
              <a:t>隔离方式采用线程</a:t>
            </a:r>
            <a:r>
              <a:rPr lang="en-US" altLang="zh-CN" dirty="0"/>
              <a:t>/</a:t>
            </a:r>
            <a:r>
              <a:rPr lang="zh-CN" altLang="en-US" dirty="0"/>
              <a:t>信号的方式</a:t>
            </a:r>
            <a:r>
              <a:rPr lang="en-US" altLang="zh-CN" dirty="0"/>
              <a:t>,</a:t>
            </a:r>
            <a:r>
              <a:rPr lang="zh-CN" altLang="en-US" dirty="0"/>
              <a:t>通过隔离限制依赖的并发量和阻塞扩散</a:t>
            </a:r>
            <a:r>
              <a:rPr lang="en-US" altLang="zh-CN" dirty="0"/>
              <a:t>.</a:t>
            </a:r>
            <a:endParaRPr lang="en-US" dirty="0"/>
          </a:p>
        </p:txBody>
      </p:sp>
      <p:sp>
        <p:nvSpPr>
          <p:cNvPr id="9" name="TextBox 8"/>
          <p:cNvSpPr txBox="1"/>
          <p:nvPr/>
        </p:nvSpPr>
        <p:spPr>
          <a:xfrm>
            <a:off x="1504950" y="786884"/>
            <a:ext cx="1107996" cy="369332"/>
          </a:xfrm>
          <a:prstGeom prst="rect">
            <a:avLst/>
          </a:prstGeom>
          <a:noFill/>
        </p:spPr>
        <p:txBody>
          <a:bodyPr wrap="none" rtlCol="0">
            <a:spAutoFit/>
          </a:bodyPr>
          <a:lstStyle/>
          <a:p>
            <a:r>
              <a:rPr lang="zh-CN" altLang="en-US" dirty="0" smtClean="0"/>
              <a:t>线程隔离</a:t>
            </a:r>
            <a:endParaRPr lang="en-US" dirty="0"/>
          </a:p>
        </p:txBody>
      </p:sp>
      <p:pic>
        <p:nvPicPr>
          <p:cNvPr id="10" name="Picture 9"/>
          <p:cNvPicPr>
            <a:picLocks noChangeAspect="1"/>
          </p:cNvPicPr>
          <p:nvPr/>
        </p:nvPicPr>
        <p:blipFill>
          <a:blip r:embed="rId3"/>
          <a:stretch>
            <a:fillRect/>
          </a:stretch>
        </p:blipFill>
        <p:spPr>
          <a:xfrm>
            <a:off x="506736" y="1198542"/>
            <a:ext cx="11685263" cy="4663133"/>
          </a:xfrm>
          <a:prstGeom prst="rect">
            <a:avLst/>
          </a:prstGeom>
        </p:spPr>
      </p:pic>
    </p:spTree>
    <p:extLst>
      <p:ext uri="{BB962C8B-B14F-4D97-AF65-F5344CB8AC3E}">
        <p14:creationId xmlns:p14="http://schemas.microsoft.com/office/powerpoint/2010/main" val="1798465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030" y="145018"/>
            <a:ext cx="11715750" cy="1200329"/>
          </a:xfrm>
          <a:prstGeom prst="rect">
            <a:avLst/>
          </a:prstGeom>
        </p:spPr>
        <p:txBody>
          <a:bodyPr wrap="square">
            <a:spAutoFit/>
          </a:bodyPr>
          <a:lstStyle/>
          <a:p>
            <a:r>
              <a:rPr lang="ja-JP" altLang="en-US" dirty="0"/>
              <a:t>信号</a:t>
            </a:r>
            <a:r>
              <a:rPr lang="ja-JP" altLang="en-US" dirty="0" smtClean="0"/>
              <a:t>量</a:t>
            </a:r>
            <a:endParaRPr lang="en-US" altLang="ja-JP" dirty="0" smtClean="0"/>
          </a:p>
          <a:p>
            <a:r>
              <a:rPr lang="zh-CN" altLang="en-US" dirty="0"/>
              <a:t>当我们依赖的服务是极低延迟的，比如访问内存缓存，就没有必要使用线程池的方式，那样</a:t>
            </a:r>
            <a:r>
              <a:rPr lang="zh-CN" altLang="en-US" dirty="0" smtClean="0"/>
              <a:t>的话</a:t>
            </a:r>
            <a:r>
              <a:rPr lang="zh-CN" altLang="en-US" dirty="0"/>
              <a:t>开销得不偿失，而是推荐使用信号量这种方式。下面这张图说明了线程池隔离和信号量</a:t>
            </a:r>
            <a:r>
              <a:rPr lang="zh-CN" altLang="en-US" dirty="0" smtClean="0"/>
              <a:t>隔离的</a:t>
            </a:r>
            <a:r>
              <a:rPr lang="zh-CN" altLang="en-US" dirty="0"/>
              <a:t>主要区别：</a:t>
            </a:r>
            <a:r>
              <a:rPr lang="zh-CN" altLang="en-US" b="1" dirty="0"/>
              <a:t>线程池方式下业务请求线程和执行依赖的服务的线程不是同一个线程；信号</a:t>
            </a:r>
            <a:r>
              <a:rPr lang="zh-CN" altLang="en-US" b="1" dirty="0" smtClean="0"/>
              <a:t>量方式</a:t>
            </a:r>
            <a:r>
              <a:rPr lang="zh-CN" altLang="en-US" b="1" dirty="0"/>
              <a:t>下业务请求线程和执行依赖服务的线程是同一个线程</a:t>
            </a:r>
            <a:endParaRPr lang="en-US" dirty="0"/>
          </a:p>
        </p:txBody>
      </p:sp>
      <p:pic>
        <p:nvPicPr>
          <p:cNvPr id="5" name="Picture 4"/>
          <p:cNvPicPr>
            <a:picLocks noChangeAspect="1"/>
          </p:cNvPicPr>
          <p:nvPr/>
        </p:nvPicPr>
        <p:blipFill>
          <a:blip r:embed="rId3"/>
          <a:stretch>
            <a:fillRect/>
          </a:stretch>
        </p:blipFill>
        <p:spPr>
          <a:xfrm>
            <a:off x="439447" y="1345347"/>
            <a:ext cx="7310093" cy="5567665"/>
          </a:xfrm>
          <a:prstGeom prst="rect">
            <a:avLst/>
          </a:prstGeom>
        </p:spPr>
      </p:pic>
    </p:spTree>
    <p:extLst>
      <p:ext uri="{BB962C8B-B14F-4D97-AF65-F5344CB8AC3E}">
        <p14:creationId xmlns:p14="http://schemas.microsoft.com/office/powerpoint/2010/main" val="4672792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8380" y="540020"/>
            <a:ext cx="11338759" cy="5632180"/>
          </a:xfrm>
          <a:prstGeom prst="rect">
            <a:avLst/>
          </a:prstGeom>
        </p:spPr>
      </p:pic>
      <p:sp>
        <p:nvSpPr>
          <p:cNvPr id="6" name="TextBox 5"/>
          <p:cNvSpPr txBox="1"/>
          <p:nvPr/>
        </p:nvSpPr>
        <p:spPr>
          <a:xfrm>
            <a:off x="853440" y="170688"/>
            <a:ext cx="4123674" cy="369332"/>
          </a:xfrm>
          <a:prstGeom prst="rect">
            <a:avLst/>
          </a:prstGeom>
          <a:noFill/>
        </p:spPr>
        <p:txBody>
          <a:bodyPr wrap="square" rtlCol="0">
            <a:spAutoFit/>
          </a:bodyPr>
          <a:lstStyle/>
          <a:p>
            <a:r>
              <a:rPr lang="en-US" b="1" dirty="0" err="1"/>
              <a:t>Hystrxi</a:t>
            </a:r>
            <a:r>
              <a:rPr lang="en-US" b="1" dirty="0" err="1" smtClean="0"/>
              <a:t>熔断隔离流程</a:t>
            </a:r>
            <a:endParaRPr lang="en-US" b="1" dirty="0"/>
          </a:p>
        </p:txBody>
      </p:sp>
    </p:spTree>
    <p:extLst>
      <p:ext uri="{BB962C8B-B14F-4D97-AF65-F5344CB8AC3E}">
        <p14:creationId xmlns:p14="http://schemas.microsoft.com/office/powerpoint/2010/main" val="16782379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9189" y="459923"/>
            <a:ext cx="7282121" cy="4112078"/>
          </a:xfrm>
          <a:prstGeom prst="rect">
            <a:avLst/>
          </a:prstGeom>
        </p:spPr>
      </p:pic>
      <p:sp>
        <p:nvSpPr>
          <p:cNvPr id="5" name="Rectangle 4"/>
          <p:cNvSpPr/>
          <p:nvPr/>
        </p:nvSpPr>
        <p:spPr>
          <a:xfrm>
            <a:off x="282070" y="4826675"/>
            <a:ext cx="10474446" cy="1723549"/>
          </a:xfrm>
          <a:prstGeom prst="rect">
            <a:avLst/>
          </a:prstGeom>
        </p:spPr>
        <p:txBody>
          <a:bodyPr wrap="square">
            <a:spAutoFit/>
          </a:bodyPr>
          <a:lstStyle/>
          <a:p>
            <a:r>
              <a:rPr lang="zh-CN" altLang="en-US" dirty="0"/>
              <a:t>熔断器开关由关闭到打开的状态转换是通过当前服务健康状况和设定阈值比较决定的</a:t>
            </a:r>
            <a:r>
              <a:rPr lang="en-US" altLang="zh-CN" dirty="0" smtClean="0"/>
              <a:t>.</a:t>
            </a:r>
          </a:p>
          <a:p>
            <a:endParaRPr lang="en-US" altLang="zh-CN" dirty="0"/>
          </a:p>
          <a:p>
            <a:r>
              <a:rPr lang="zh-CN" altLang="en-US" sz="1400" dirty="0"/>
              <a:t>当熔断器开关关闭时</a:t>
            </a:r>
            <a:r>
              <a:rPr lang="en-US" altLang="zh-CN" sz="1400" dirty="0"/>
              <a:t>, </a:t>
            </a:r>
            <a:r>
              <a:rPr lang="zh-CN" altLang="en-US" sz="1400" dirty="0"/>
              <a:t>请求被允许通过熔断器</a:t>
            </a:r>
            <a:r>
              <a:rPr lang="en-US" altLang="zh-CN" sz="1400" dirty="0"/>
              <a:t>. </a:t>
            </a:r>
            <a:r>
              <a:rPr lang="zh-CN" altLang="en-US" sz="1400" dirty="0"/>
              <a:t>如果当前健康状况高于设定阈值</a:t>
            </a:r>
            <a:r>
              <a:rPr lang="en-US" altLang="zh-CN" sz="1400" dirty="0"/>
              <a:t>, </a:t>
            </a:r>
            <a:r>
              <a:rPr lang="zh-CN" altLang="en-US" sz="1400" dirty="0"/>
              <a:t>开关继续保持关闭</a:t>
            </a:r>
            <a:r>
              <a:rPr lang="en-US" altLang="zh-CN" sz="1400" dirty="0"/>
              <a:t>. </a:t>
            </a:r>
            <a:r>
              <a:rPr lang="zh-CN" altLang="en-US" sz="1400" dirty="0"/>
              <a:t>如果当前健康状况低于设定阈值</a:t>
            </a:r>
            <a:r>
              <a:rPr lang="en-US" altLang="zh-CN" sz="1400" dirty="0"/>
              <a:t>, </a:t>
            </a:r>
            <a:r>
              <a:rPr lang="zh-CN" altLang="en-US" sz="1400" dirty="0"/>
              <a:t>开关则切换为打开状态</a:t>
            </a:r>
            <a:r>
              <a:rPr lang="en-US" altLang="zh-CN" sz="1400" dirty="0"/>
              <a:t>.</a:t>
            </a:r>
          </a:p>
          <a:p>
            <a:r>
              <a:rPr lang="zh-CN" altLang="en-US" sz="1400" dirty="0"/>
              <a:t>当熔断器开关打开时</a:t>
            </a:r>
            <a:r>
              <a:rPr lang="en-US" altLang="zh-CN" sz="1400" dirty="0"/>
              <a:t>, </a:t>
            </a:r>
            <a:r>
              <a:rPr lang="zh-CN" altLang="en-US" sz="1400" dirty="0"/>
              <a:t>请求被禁止通过</a:t>
            </a:r>
            <a:r>
              <a:rPr lang="en-US" altLang="zh-CN" sz="1400" dirty="0"/>
              <a:t>.</a:t>
            </a:r>
          </a:p>
          <a:p>
            <a:r>
              <a:rPr lang="zh-CN" altLang="en-US" sz="1400" dirty="0"/>
              <a:t>当熔断器开关处于打开状态</a:t>
            </a:r>
            <a:r>
              <a:rPr lang="en-US" altLang="zh-CN" sz="1400" dirty="0"/>
              <a:t>, </a:t>
            </a:r>
            <a:r>
              <a:rPr lang="zh-CN" altLang="en-US" sz="1400" dirty="0"/>
              <a:t>经过一段时间后</a:t>
            </a:r>
            <a:r>
              <a:rPr lang="en-US" altLang="zh-CN" sz="1400" dirty="0"/>
              <a:t>, </a:t>
            </a:r>
            <a:r>
              <a:rPr lang="zh-CN" altLang="en-US" sz="1400" dirty="0"/>
              <a:t>熔断器会自动进入半开状态</a:t>
            </a:r>
            <a:r>
              <a:rPr lang="en-US" altLang="zh-CN" sz="1400" dirty="0"/>
              <a:t>, </a:t>
            </a:r>
            <a:r>
              <a:rPr lang="zh-CN" altLang="en-US" sz="1400" dirty="0"/>
              <a:t>这时熔断器只允许一个请求通过</a:t>
            </a:r>
            <a:r>
              <a:rPr lang="en-US" altLang="zh-CN" sz="1400" dirty="0"/>
              <a:t>. </a:t>
            </a:r>
            <a:r>
              <a:rPr lang="zh-CN" altLang="en-US" sz="1400" dirty="0"/>
              <a:t>当该请求调用成功时</a:t>
            </a:r>
            <a:r>
              <a:rPr lang="en-US" altLang="zh-CN" sz="1400" dirty="0"/>
              <a:t>, </a:t>
            </a:r>
            <a:r>
              <a:rPr lang="zh-CN" altLang="en-US" sz="1400" dirty="0"/>
              <a:t>熔断器恢复到关闭状态</a:t>
            </a:r>
            <a:r>
              <a:rPr lang="en-US" altLang="zh-CN" sz="1400" dirty="0"/>
              <a:t>. </a:t>
            </a:r>
            <a:r>
              <a:rPr lang="zh-CN" altLang="en-US" sz="1400" dirty="0"/>
              <a:t>若该请求失败</a:t>
            </a:r>
            <a:r>
              <a:rPr lang="en-US" altLang="zh-CN" sz="1400" dirty="0"/>
              <a:t>, </a:t>
            </a:r>
            <a:r>
              <a:rPr lang="zh-CN" altLang="en-US" sz="1400" dirty="0"/>
              <a:t>熔断器继续保持打开状态</a:t>
            </a:r>
            <a:r>
              <a:rPr lang="en-US" altLang="zh-CN" sz="1400" dirty="0"/>
              <a:t>, </a:t>
            </a:r>
            <a:r>
              <a:rPr lang="zh-CN" altLang="en-US" sz="1400" dirty="0"/>
              <a:t>接下来的请求被禁止通过</a:t>
            </a:r>
            <a:r>
              <a:rPr lang="en-US" altLang="zh-CN" sz="1400" dirty="0"/>
              <a:t>.</a:t>
            </a:r>
          </a:p>
        </p:txBody>
      </p:sp>
    </p:spTree>
    <p:extLst>
      <p:ext uri="{BB962C8B-B14F-4D97-AF65-F5344CB8AC3E}">
        <p14:creationId xmlns:p14="http://schemas.microsoft.com/office/powerpoint/2010/main" val="543874636"/>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4296</TotalTime>
  <Words>1093</Words>
  <Application>Microsoft Macintosh PowerPoint</Application>
  <PresentationFormat>Widescreen</PresentationFormat>
  <Paragraphs>72</Paragraphs>
  <Slides>13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DengXian</vt:lpstr>
      <vt:lpstr>Gill Sans MT</vt:lpstr>
      <vt:lpstr>HGｺﾞｼｯｸE</vt:lpstr>
      <vt:lpstr>华文中宋</vt:lpstr>
      <vt:lpstr>Arial</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 Li</dc:creator>
  <cp:lastModifiedBy>Jun Li</cp:lastModifiedBy>
  <cp:revision>64</cp:revision>
  <dcterms:created xsi:type="dcterms:W3CDTF">2018-04-16T06:33:48Z</dcterms:created>
  <dcterms:modified xsi:type="dcterms:W3CDTF">2018-04-19T06:10:07Z</dcterms:modified>
</cp:coreProperties>
</file>